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3"/>
  </p:sldMasterIdLst>
  <p:notesMasterIdLst>
    <p:notesMasterId r:id="rId5"/>
  </p:notesMasterIdLst>
  <p:sldIdLst>
    <p:sldId id="277" r:id="rId4"/>
    <p:sldId id="256" r:id="rId6"/>
    <p:sldId id="257" r:id="rId7"/>
    <p:sldId id="258" r:id="rId8"/>
    <p:sldId id="259" r:id="rId9"/>
    <p:sldId id="260" r:id="rId10"/>
    <p:sldId id="261" r:id="rId11"/>
    <p:sldId id="262" r:id="rId12"/>
    <p:sldId id="263" r:id="rId13"/>
    <p:sldId id="278" r:id="rId14"/>
    <p:sldId id="280" r:id="rId15"/>
    <p:sldId id="281" r:id="rId16"/>
    <p:sldId id="279" r:id="rId17"/>
    <p:sldId id="282" r:id="rId18"/>
    <p:sldId id="283" r:id="rId19"/>
    <p:sldId id="284" r:id="rId20"/>
    <p:sldId id="285" r:id="rId21"/>
    <p:sldId id="286" r:id="rId22"/>
    <p:sldId id="287" r:id="rId23"/>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35A3"/>
    <a:srgbClr val="31C2DF"/>
    <a:srgbClr val="E2E9E9"/>
    <a:srgbClr val="314865"/>
    <a:srgbClr val="610303"/>
    <a:srgbClr val="82B0CC"/>
    <a:srgbClr val="4D8FB7"/>
    <a:srgbClr val="666666"/>
    <a:srgbClr val="8E8E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5244" autoAdjust="0"/>
  </p:normalViewPr>
  <p:slideViewPr>
    <p:cSldViewPr snapToGrid="0" showGuides="1">
      <p:cViewPr varScale="1">
        <p:scale>
          <a:sx n="86" d="100"/>
          <a:sy n="86" d="100"/>
        </p:scale>
        <p:origin x="547" y="62"/>
      </p:cViewPr>
      <p:guideLst>
        <p:guide orient="horz" pos="2160"/>
        <p:guide pos="38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030"/>
    </p:cViewPr>
  </p:sorterViewPr>
  <p:notesViewPr>
    <p:cSldViewPr snapToGrid="0">
      <p:cViewPr>
        <p:scale>
          <a:sx n="125" d="100"/>
          <a:sy n="125" d="100"/>
        </p:scale>
        <p:origin x="-1350" y="16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2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EFB1FE-9661-484F-A3F4-A28076CBD08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1CB6D9-8422-47B9-A6AD-378C452C655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1CB6D9-8422-47B9-A6AD-378C452C655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advClick="0"/>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内容占位符 6"/>
          <p:cNvSpPr>
            <a:spLocks noGrp="1"/>
          </p:cNvSpPr>
          <p:nvPr>
            <p:ph sz="quarter" idx="10"/>
          </p:nvPr>
        </p:nvSpPr>
        <p:spPr>
          <a:xfrm>
            <a:off x="10" y="126621"/>
            <a:ext cx="5444197" cy="604911"/>
          </a:xfrm>
          <a:prstGeom prst="rect">
            <a:avLst/>
          </a:prstGeom>
        </p:spPr>
        <p:txBody>
          <a:bodyPr/>
          <a:lstStyle>
            <a:lvl1pPr>
              <a:buNone/>
              <a:defRPr>
                <a:latin typeface="+mj-ea"/>
                <a:ea typeface="+mj-ea"/>
              </a:defRPr>
            </a:lvl1pPr>
          </a:lstStyle>
          <a:p>
            <a:pPr lvl="0"/>
            <a:r>
              <a:rPr lang="zh-CN" altLang="en-US" dirty="0"/>
              <a:t>单击此处编辑母版文本样式</a:t>
            </a:r>
            <a:endParaRPr lang="zh-CN" altLang="en-US" dirty="0"/>
          </a:p>
        </p:txBody>
      </p:sp>
    </p:spTree>
  </p:cSld>
  <p:clrMapOvr>
    <a:masterClrMapping/>
  </p:clrMapOvr>
  <p:transition advClick="0"/>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ransition advClick="0"/>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2" name="Picture 2" descr="F:\N2O分解课题\ZJUppt背景\浙大LOGO蓝.png"/>
          <p:cNvPicPr>
            <a:picLocks noChangeAspect="1" noChangeArrowheads="1"/>
          </p:cNvPicPr>
          <p:nvPr userDrawn="1"/>
        </p:nvPicPr>
        <p:blipFill>
          <a:blip r:embed="rId4" cstate="print"/>
          <a:srcRect r="70881"/>
          <a:stretch>
            <a:fillRect/>
          </a:stretch>
        </p:blipFill>
        <p:spPr bwMode="auto">
          <a:xfrm>
            <a:off x="233093" y="211022"/>
            <a:ext cx="993662" cy="942535"/>
          </a:xfrm>
          <a:prstGeom prst="rect">
            <a:avLst/>
          </a:prstGeom>
          <a:noFill/>
        </p:spPr>
      </p:pic>
      <p:pic>
        <p:nvPicPr>
          <p:cNvPr id="3" name="Picture 2" descr="F:\N2O分解课题\ZJUppt背景\浙大LOGO蓝.png"/>
          <p:cNvPicPr>
            <a:picLocks noChangeAspect="1" noChangeArrowheads="1"/>
          </p:cNvPicPr>
          <p:nvPr userDrawn="1"/>
        </p:nvPicPr>
        <p:blipFill>
          <a:blip r:embed="rId5" cstate="print"/>
          <a:srcRect l="31447"/>
          <a:stretch>
            <a:fillRect/>
          </a:stretch>
        </p:blipFill>
        <p:spPr bwMode="auto">
          <a:xfrm>
            <a:off x="10487757" y="6214049"/>
            <a:ext cx="1493520" cy="601752"/>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advClick="0"/>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pct5">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4" name="Picture 2" descr="F:\N2O分解课题\ZJUppt背景\浙大LOGO蓝.png"/>
          <p:cNvPicPr>
            <a:picLocks noChangeAspect="1" noChangeArrowheads="1"/>
          </p:cNvPicPr>
          <p:nvPr userDrawn="1"/>
        </p:nvPicPr>
        <p:blipFill>
          <a:blip r:embed="rId3" cstate="print"/>
          <a:srcRect r="70881"/>
          <a:stretch>
            <a:fillRect/>
          </a:stretch>
        </p:blipFill>
        <p:spPr bwMode="auto">
          <a:xfrm>
            <a:off x="11369878" y="84413"/>
            <a:ext cx="667385" cy="633045"/>
          </a:xfrm>
          <a:prstGeom prst="rect">
            <a:avLst/>
          </a:prstGeom>
          <a:noFill/>
        </p:spPr>
      </p:pic>
      <p:sp>
        <p:nvSpPr>
          <p:cNvPr id="5" name="圆角矩形 4"/>
          <p:cNvSpPr/>
          <p:nvPr userDrawn="1"/>
        </p:nvSpPr>
        <p:spPr>
          <a:xfrm flipV="1">
            <a:off x="0" y="793857"/>
            <a:ext cx="12192000" cy="45719"/>
          </a:xfrm>
          <a:prstGeom prst="roundRect">
            <a:avLst/>
          </a:prstGeom>
          <a:solidFill>
            <a:srgbClr val="0035A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Lst>
  <p:transition advClick="0"/>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3.GIF"/><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6.GIF"/><Relationship Id="rId3" Type="http://schemas.openxmlformats.org/officeDocument/2006/relationships/image" Target="../media/image43.GIF"/><Relationship Id="rId2" Type="http://schemas.openxmlformats.org/officeDocument/2006/relationships/image" Target="../media/image45.png"/><Relationship Id="rId1" Type="http://schemas.openxmlformats.org/officeDocument/2006/relationships/image" Target="../media/image44.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1.png"/><Relationship Id="rId2" Type="http://schemas.openxmlformats.org/officeDocument/2006/relationships/image" Target="../media/image43.GIF"/><Relationship Id="rId1" Type="http://schemas.openxmlformats.org/officeDocument/2006/relationships/image" Target="../media/image50.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5.GIF"/><Relationship Id="rId3" Type="http://schemas.openxmlformats.org/officeDocument/2006/relationships/image" Target="../media/image54.GIF"/><Relationship Id="rId2" Type="http://schemas.openxmlformats.org/officeDocument/2006/relationships/image" Target="../media/image53.png"/><Relationship Id="rId1"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7.png"/><Relationship Id="rId7" Type="http://schemas.openxmlformats.org/officeDocument/2006/relationships/tags" Target="../tags/tag4.xml"/><Relationship Id="rId6" Type="http://schemas.openxmlformats.org/officeDocument/2006/relationships/image" Target="../media/image6.png"/><Relationship Id="rId5" Type="http://schemas.openxmlformats.org/officeDocument/2006/relationships/tags" Target="../tags/tag3.xml"/><Relationship Id="rId4" Type="http://schemas.openxmlformats.org/officeDocument/2006/relationships/image" Target="../media/image5.png"/><Relationship Id="rId3" Type="http://schemas.openxmlformats.org/officeDocument/2006/relationships/tags" Target="../tags/tag2.xml"/><Relationship Id="rId2" Type="http://schemas.openxmlformats.org/officeDocument/2006/relationships/image" Target="../media/image4.png"/><Relationship Id="rId13" Type="http://schemas.openxmlformats.org/officeDocument/2006/relationships/slideLayout" Target="../slideLayouts/slideLayout4.xml"/><Relationship Id="rId12" Type="http://schemas.openxmlformats.org/officeDocument/2006/relationships/image" Target="../media/image9.png"/><Relationship Id="rId11" Type="http://schemas.openxmlformats.org/officeDocument/2006/relationships/tags" Target="../tags/tag6.xml"/><Relationship Id="rId10" Type="http://schemas.openxmlformats.org/officeDocument/2006/relationships/image" Target="../media/image8.png"/><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11.xml"/><Relationship Id="rId7" Type="http://schemas.openxmlformats.org/officeDocument/2006/relationships/image" Target="../media/image12.png"/><Relationship Id="rId6" Type="http://schemas.openxmlformats.org/officeDocument/2006/relationships/tags" Target="../tags/tag10.xml"/><Relationship Id="rId5" Type="http://schemas.openxmlformats.org/officeDocument/2006/relationships/image" Target="../media/image11.png"/><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10.png"/><Relationship Id="rId12" Type="http://schemas.openxmlformats.org/officeDocument/2006/relationships/slideLayout" Target="../slideLayouts/slideLayout4.xml"/><Relationship Id="rId11" Type="http://schemas.openxmlformats.org/officeDocument/2006/relationships/image" Target="../media/image14.png"/><Relationship Id="rId10" Type="http://schemas.openxmlformats.org/officeDocument/2006/relationships/tags" Target="../tags/tag12.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tags" Target="../tags/tag15.xml"/><Relationship Id="rId4" Type="http://schemas.openxmlformats.org/officeDocument/2006/relationships/image" Target="../media/image16.png"/><Relationship Id="rId3" Type="http://schemas.openxmlformats.org/officeDocument/2006/relationships/tags" Target="../tags/tag14.xml"/><Relationship Id="rId2" Type="http://schemas.openxmlformats.org/officeDocument/2006/relationships/image" Target="../media/image15.png"/><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21.GIF"/><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tags" Target="../tags/tag17.xml"/><Relationship Id="rId1" Type="http://schemas.openxmlformats.org/officeDocument/2006/relationships/tags" Target="../tags/tag16.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26.GIF"/><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tags" Target="../tags/tag18.xml"/><Relationship Id="rId2" Type="http://schemas.openxmlformats.org/officeDocument/2006/relationships/image" Target="../media/image23.GIF"/><Relationship Id="rId1" Type="http://schemas.openxmlformats.org/officeDocument/2006/relationships/image" Target="../media/image22.jpe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32.jpeg"/><Relationship Id="rId7" Type="http://schemas.openxmlformats.org/officeDocument/2006/relationships/image" Target="../media/image31.jpeg"/><Relationship Id="rId6" Type="http://schemas.openxmlformats.org/officeDocument/2006/relationships/image" Target="../media/image30.GIF"/><Relationship Id="rId5" Type="http://schemas.openxmlformats.org/officeDocument/2006/relationships/image" Target="../media/image29.jpeg"/><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28.GIF"/><Relationship Id="rId1" Type="http://schemas.openxmlformats.org/officeDocument/2006/relationships/image" Target="../media/image27.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5.GIF"/><Relationship Id="rId1" Type="http://schemas.openxmlformats.org/officeDocument/2006/relationships/image" Target="../media/image3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27018" y="1454726"/>
            <a:ext cx="9649691" cy="707886"/>
          </a:xfrm>
          <a:prstGeom prst="rect">
            <a:avLst/>
          </a:prstGeom>
          <a:noFill/>
        </p:spPr>
        <p:txBody>
          <a:bodyPr wrap="square" rtlCol="0">
            <a:spAutoFit/>
          </a:bodyPr>
          <a:lstStyle/>
          <a:p>
            <a:r>
              <a:rPr lang="zh-CN" altLang="en-US" sz="4000" dirty="0">
                <a:latin typeface="Times New Roman" panose="02020603050405020304" pitchFamily="18" charset="0"/>
                <a:cs typeface="Times New Roman" panose="02020603050405020304" pitchFamily="18" charset="0"/>
              </a:rPr>
              <a:t>颗粒状物质的动力学模拟</a:t>
            </a:r>
            <a:r>
              <a:rPr lang="en-US" altLang="zh-CN" sz="4000" dirty="0">
                <a:latin typeface="Times New Roman" panose="02020603050405020304" pitchFamily="18" charset="0"/>
                <a:cs typeface="Times New Roman" panose="02020603050405020304" pitchFamily="18" charset="0"/>
              </a:rPr>
              <a:t>(Granular matter)</a:t>
            </a:r>
            <a:endParaRPr lang="zh-CN" altLang="en-US" sz="40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6515101" y="2785039"/>
            <a:ext cx="1880753" cy="830997"/>
          </a:xfrm>
          <a:prstGeom prst="rect">
            <a:avLst/>
          </a:prstGeom>
          <a:noFill/>
        </p:spPr>
        <p:txBody>
          <a:bodyPr wrap="square" rtlCol="0">
            <a:spAutoFit/>
          </a:bodyPr>
          <a:lstStyle/>
          <a:p>
            <a:pPr algn="just"/>
            <a:r>
              <a:rPr lang="zh-CN" altLang="en-US" sz="2400" dirty="0"/>
              <a:t>陈 昊 旸</a:t>
            </a:r>
            <a:endParaRPr lang="en-US" altLang="zh-CN" sz="2400" dirty="0"/>
          </a:p>
          <a:p>
            <a:pPr algn="just"/>
            <a:r>
              <a:rPr lang="zh-CN" altLang="en-US" sz="2400" dirty="0"/>
              <a:t>方 必 涵</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32084" y="1129118"/>
            <a:ext cx="11927832" cy="3090112"/>
          </a:xfrm>
          <a:prstGeom prst="rect">
            <a:avLst/>
          </a:prstGeom>
        </p:spPr>
      </p:pic>
      <p:sp>
        <p:nvSpPr>
          <p:cNvPr id="6" name="文本框 5"/>
          <p:cNvSpPr txBox="1"/>
          <p:nvPr/>
        </p:nvSpPr>
        <p:spPr>
          <a:xfrm>
            <a:off x="710214" y="4696287"/>
            <a:ext cx="7918881" cy="369332"/>
          </a:xfrm>
          <a:prstGeom prst="rect">
            <a:avLst/>
          </a:prstGeom>
          <a:noFill/>
        </p:spPr>
        <p:txBody>
          <a:bodyPr wrap="square" rtlCol="0">
            <a:spAutoFit/>
          </a:bodyPr>
          <a:lstStyle/>
          <a:p>
            <a:r>
              <a:rPr lang="zh-CN" altLang="en-US" dirty="0"/>
              <a:t>为了展示更好的实验结果，我们的这一部分的选用弹性边界条件。</a:t>
            </a:r>
            <a:endParaRPr lang="zh-CN" altLang="en-US" dirty="0"/>
          </a:p>
        </p:txBody>
      </p:sp>
    </p:spTree>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644" y="1101436"/>
            <a:ext cx="6224155"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a_1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Is energy conserved with a cutoff of LN potential? </a:t>
            </a:r>
            <a:endParaRPr lang="zh-CN" altLang="en-US" dirty="0">
              <a:latin typeface="Times New Roman" panose="02020603050405020304" pitchFamily="18" charset="0"/>
              <a:cs typeface="Times New Roman" panose="02020603050405020304" pitchFamily="18" charset="0"/>
            </a:endParaRPr>
          </a:p>
        </p:txBody>
      </p:sp>
      <p:grpSp>
        <p:nvGrpSpPr>
          <p:cNvPr id="8" name="组合 7"/>
          <p:cNvGrpSpPr/>
          <p:nvPr/>
        </p:nvGrpSpPr>
        <p:grpSpPr>
          <a:xfrm>
            <a:off x="0" y="3003071"/>
            <a:ext cx="12098481" cy="3254718"/>
            <a:chOff x="0" y="3003071"/>
            <a:chExt cx="12098481" cy="3254718"/>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003072"/>
              <a:ext cx="6317672" cy="3254717"/>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80809" y="3003071"/>
              <a:ext cx="6317672" cy="3254717"/>
            </a:xfrm>
            <a:prstGeom prst="rect">
              <a:avLst/>
            </a:prstGeom>
          </p:spPr>
        </p:pic>
      </p:grpSp>
      <mc:AlternateContent xmlns:mc="http://schemas.openxmlformats.org/markup-compatibility/2006">
        <mc:Choice xmlns:a14="http://schemas.microsoft.com/office/drawing/2010/main" Requires="a14">
          <p:sp>
            <p:nvSpPr>
              <p:cNvPr id="7" name="文本框 6"/>
              <p:cNvSpPr txBox="1"/>
              <p:nvPr/>
            </p:nvSpPr>
            <p:spPr>
              <a:xfrm>
                <a:off x="810490" y="1606762"/>
                <a:ext cx="10318174" cy="748923"/>
              </a:xfrm>
              <a:prstGeom prst="rect">
                <a:avLst/>
              </a:prstGeom>
              <a:noFill/>
            </p:spPr>
            <p:txBody>
              <a:bodyPr wrap="square" rtlCol="0">
                <a:spAutoFit/>
              </a:bodyPr>
              <a:lstStyle/>
              <a:p>
                <a:r>
                  <a:rPr lang="zh-CN" altLang="en-US" dirty="0"/>
                  <a:t>　　我们在</a:t>
                </a:r>
                <a:r>
                  <a:rPr lang="en-US" altLang="zh-CN" dirty="0"/>
                  <a:t>LN</a:t>
                </a:r>
                <a:r>
                  <a:rPr lang="zh-CN" altLang="en-US" dirty="0"/>
                  <a:t>势的</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2</m:t>
                        </m:r>
                      </m:e>
                      <m:sup>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1</m:t>
                            </m:r>
                          </m:num>
                          <m:den>
                            <m:r>
                              <a:rPr lang="en-US" altLang="zh-CN" b="0" i="1" dirty="0" smtClean="0">
                                <a:latin typeface="Cambria Math" panose="02040503050406030204" pitchFamily="18" charset="0"/>
                              </a:rPr>
                              <m:t>6</m:t>
                            </m:r>
                          </m:den>
                        </m:f>
                      </m:sup>
                    </m:sSup>
                  </m:oMath>
                </a14:m>
                <a:r>
                  <a:rPr lang="zh-CN" altLang="en-US" dirty="0"/>
                  <a:t>之后做出一个截断，通过比较能量对比时间与温度关于时间的变化问题来讨论在有截断的</a:t>
                </a:r>
                <a:r>
                  <a:rPr lang="en-US" altLang="zh-CN" dirty="0"/>
                  <a:t>LN</a:t>
                </a:r>
                <a:r>
                  <a:rPr lang="zh-CN" altLang="en-US" dirty="0"/>
                  <a:t>势的情况下，能量是否仍然守恒。（）</a:t>
                </a:r>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810490" y="1606762"/>
                <a:ext cx="10318174" cy="748923"/>
              </a:xfrm>
              <a:prstGeom prst="rect">
                <a:avLst/>
              </a:prstGeom>
              <a:blipFill rotWithShape="1">
                <a:blip r:embed="rId3"/>
                <a:stretch>
                  <a:fillRect l="-2" t="-28" r="3" b="63"/>
                </a:stretch>
              </a:blipFill>
            </p:spPr>
            <p:txBody>
              <a:bodyPr/>
              <a:lstStyle/>
              <a:p>
                <a:r>
                  <a:rPr lang="zh-CN" altLang="en-US">
                    <a:noFill/>
                  </a:rPr>
                  <a:t> </a:t>
                </a:r>
              </a:p>
            </p:txBody>
          </p:sp>
        </mc:Fallback>
      </mc:AlternateContent>
    </p:spTree>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914498"/>
            <a:ext cx="12098481" cy="3254718"/>
            <a:chOff x="0" y="3003071"/>
            <a:chExt cx="12098481" cy="3254718"/>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003072"/>
              <a:ext cx="6317672" cy="3254717"/>
            </a:xfrm>
            <a:prstGeom prst="rect">
              <a:avLst/>
            </a:prstGeom>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80809" y="3003071"/>
              <a:ext cx="6317672" cy="3254717"/>
            </a:xfrm>
            <a:prstGeom prst="rect">
              <a:avLst/>
            </a:prstGeom>
          </p:spPr>
        </p:pic>
      </p:grpSp>
      <p:sp>
        <p:nvSpPr>
          <p:cNvPr id="6" name="文本框 5"/>
          <p:cNvSpPr txBox="1"/>
          <p:nvPr/>
        </p:nvSpPr>
        <p:spPr>
          <a:xfrm>
            <a:off x="810491" y="4249883"/>
            <a:ext cx="9445336" cy="923330"/>
          </a:xfrm>
          <a:prstGeom prst="rect">
            <a:avLst/>
          </a:prstGeom>
          <a:noFill/>
        </p:spPr>
        <p:txBody>
          <a:bodyPr wrap="square" rtlCol="0">
            <a:spAutoFit/>
          </a:bodyPr>
          <a:lstStyle/>
          <a:p>
            <a:r>
              <a:rPr lang="zh-CN" altLang="en-US" dirty="0"/>
              <a:t>实际上我们的算法在还没有优化之前它的能量就是有一个上升的趋势。</a:t>
            </a:r>
            <a:endParaRPr lang="en-US" altLang="zh-CN" dirty="0"/>
          </a:p>
          <a:p>
            <a:endParaRPr lang="en-US" altLang="zh-CN" dirty="0"/>
          </a:p>
          <a:p>
            <a:r>
              <a:rPr lang="zh-CN" altLang="en-US" dirty="0"/>
              <a:t>但是在真正加入</a:t>
            </a:r>
            <a:r>
              <a:rPr lang="en-US" altLang="zh-CN" dirty="0">
                <a:latin typeface="Times New Roman" panose="02020603050405020304" pitchFamily="18" charset="0"/>
                <a:cs typeface="Times New Roman" panose="02020603050405020304" pitchFamily="18" charset="0"/>
              </a:rPr>
              <a:t>cutoff</a:t>
            </a:r>
            <a:r>
              <a:rPr lang="zh-CN" altLang="en-US" dirty="0">
                <a:latin typeface="Times New Roman" panose="02020603050405020304" pitchFamily="18" charset="0"/>
                <a:cs typeface="Times New Roman" panose="02020603050405020304" pitchFamily="18" charset="0"/>
              </a:rPr>
              <a:t>我们仍然可以发现能量和没有加入之前有一定的距离。</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8070" y="1180730"/>
            <a:ext cx="404821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(a_2)</a:t>
            </a:r>
            <a:r>
              <a:rPr lang="zh-CN" altLang="en-US" dirty="0"/>
              <a:t>加入 </a:t>
            </a:r>
            <a:r>
              <a:rPr lang="en-US" altLang="zh-CN" dirty="0">
                <a:latin typeface="Times New Roman" panose="02020603050405020304" pitchFamily="18" charset="0"/>
                <a:cs typeface="Times New Roman" panose="02020603050405020304" pitchFamily="18" charset="0"/>
              </a:rPr>
              <a:t>Dragged Force</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545848"/>
            <a:ext cx="5903650" cy="3041423"/>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22524" y="3545848"/>
            <a:ext cx="5903651" cy="3041423"/>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3372035" y="1207363"/>
                <a:ext cx="5447930" cy="369332"/>
              </a:xfrm>
              <a:prstGeom prst="rect">
                <a:avLst/>
              </a:prstGeom>
              <a:noFill/>
            </p:spPr>
            <p:txBody>
              <a:bodyPr wrap="square" rtlCol="0">
                <a:spAutoFit/>
              </a:bodyPr>
              <a:lstStyle/>
              <a:p>
                <a:r>
                  <a:rPr lang="zh-CN" altLang="en-US" dirty="0"/>
                  <a:t>在我们的约化单位制下，</a:t>
                </a:r>
                <a14:m>
                  <m:oMath xmlns:m="http://schemas.openxmlformats.org/officeDocument/2006/math">
                    <m:r>
                      <a:rPr lang="zh-CN" altLang="en-US" i="1" smtClean="0">
                        <a:latin typeface="Cambria Math" panose="02040503050406030204" pitchFamily="18" charset="0"/>
                      </a:rPr>
                      <m:t>𝛾</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3372035" y="1207363"/>
                <a:ext cx="5447930" cy="369332"/>
              </a:xfrm>
              <a:prstGeom prst="rect">
                <a:avLst/>
              </a:prstGeom>
              <a:blipFill rotWithShape="1">
                <a:blip r:embed="rId3"/>
                <a:stretch>
                  <a:fillRect l="-3" t="-62" r="8" b="169"/>
                </a:stretch>
              </a:blipFill>
            </p:spPr>
            <p:txBody>
              <a:bodyPr/>
              <a:lstStyle/>
              <a:p>
                <a:r>
                  <a:rPr lang="zh-CN" altLang="en-US">
                    <a:noFill/>
                  </a:rPr>
                  <a:t> </a:t>
                </a:r>
              </a:p>
            </p:txBody>
          </p:sp>
        </mc:Fallback>
      </mc:AlternateContent>
      <p:pic>
        <p:nvPicPr>
          <p:cNvPr id="11" name="图片 10"/>
          <p:cNvPicPr>
            <a:picLocks noChangeAspect="1"/>
          </p:cNvPicPr>
          <p:nvPr/>
        </p:nvPicPr>
        <p:blipFill>
          <a:blip r:embed="rId4"/>
          <a:stretch>
            <a:fillRect/>
          </a:stretch>
        </p:blipFill>
        <p:spPr>
          <a:xfrm>
            <a:off x="8066718" y="1009711"/>
            <a:ext cx="2536137" cy="2536137"/>
          </a:xfrm>
          <a:prstGeom prst="rect">
            <a:avLst/>
          </a:prstGeom>
        </p:spPr>
      </p:pic>
      <p:sp>
        <p:nvSpPr>
          <p:cNvPr id="12" name="文本框 11"/>
          <p:cNvSpPr txBox="1"/>
          <p:nvPr/>
        </p:nvSpPr>
        <p:spPr>
          <a:xfrm>
            <a:off x="923319" y="1555409"/>
            <a:ext cx="6027938" cy="2031325"/>
          </a:xfrm>
          <a:prstGeom prst="rect">
            <a:avLst/>
          </a:prstGeom>
          <a:noFill/>
        </p:spPr>
        <p:txBody>
          <a:bodyPr wrap="square" rtlCol="0">
            <a:spAutoFit/>
          </a:bodyPr>
          <a:lstStyle/>
          <a:p>
            <a:r>
              <a:rPr lang="zh-CN" altLang="en-US" dirty="0"/>
              <a:t>可以看出能量和温度都在如此的运动之下减小，实质上是转化成了新的自由度下的能量，在此处我们认定这个能量是由热形式传播出去是不合理的，否则将会违背热力学第二定律。</a:t>
            </a:r>
            <a:endParaRPr lang="en-US" altLang="zh-CN" dirty="0"/>
          </a:p>
          <a:p>
            <a:endParaRPr lang="en-US" altLang="zh-CN" dirty="0"/>
          </a:p>
          <a:p>
            <a:r>
              <a:rPr lang="zh-CN" altLang="en-US" dirty="0"/>
              <a:t>由此，我们定义的动能温度不包含新自由度的能量，不和普通的温度定义一致。</a:t>
            </a:r>
            <a:endParaRPr lang="zh-CN" altLang="en-US" dirty="0"/>
          </a:p>
        </p:txBody>
      </p:sp>
    </p:spTree>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文本框 9"/>
              <p:cNvSpPr txBox="1"/>
              <p:nvPr/>
            </p:nvSpPr>
            <p:spPr>
              <a:xfrm>
                <a:off x="1365682" y="1723747"/>
                <a:ext cx="303764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KT</m:t>
                      </m:r>
                      <m:r>
                        <a:rPr lang="en-US" altLang="zh-CN" b="0" i="1" smtClean="0">
                          <a:latin typeface="Cambria Math" panose="02040503050406030204" pitchFamily="18" charset="0"/>
                        </a:rPr>
                        <m:t>=</m:t>
                      </m:r>
                      <m:r>
                        <a:rPr lang="en-US" altLang="zh-CN" b="0" i="1" smtClean="0">
                          <a:latin typeface="Cambria Math" panose="02040503050406030204" pitchFamily="18" charset="0"/>
                        </a:rPr>
                        <m:t>10</m:t>
                      </m:r>
                      <m:r>
                        <a:rPr lang="en-US" altLang="zh-CN" b="0" i="1" smtClean="0">
                          <a:latin typeface="Cambria Math" panose="02040503050406030204" pitchFamily="18" charset="0"/>
                        </a:rPr>
                        <m:t>, </m:t>
                      </m:r>
                      <m:r>
                        <a:rPr lang="zh-CN" altLang="en-US" i="1" smtClean="0">
                          <a:latin typeface="Cambria Math" panose="02040503050406030204" pitchFamily="18" charset="0"/>
                        </a:rPr>
                        <m:t>𝛾</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64</m:t>
                      </m:r>
                    </m:oMath>
                  </m:oMathPara>
                </a14:m>
                <a:endParaRPr lang="zh-CN" altLang="en-US" dirty="0"/>
              </a:p>
            </p:txBody>
          </p:sp>
        </mc:Choice>
        <mc:Fallback>
          <p:sp>
            <p:nvSpPr>
              <p:cNvPr id="10" name="文本框 9"/>
              <p:cNvSpPr txBox="1">
                <a:spLocks noRot="1" noChangeAspect="1" noMove="1" noResize="1" noEditPoints="1" noAdjustHandles="1" noChangeArrowheads="1" noChangeShapeType="1" noTextEdit="1"/>
              </p:cNvSpPr>
              <p:nvPr/>
            </p:nvSpPr>
            <p:spPr>
              <a:xfrm>
                <a:off x="1365682" y="1723747"/>
                <a:ext cx="3037643" cy="369332"/>
              </a:xfrm>
              <a:prstGeom prst="rect">
                <a:avLst/>
              </a:prstGeom>
              <a:blipFill rotWithShape="1">
                <a:blip r:embed="rId1"/>
                <a:stretch>
                  <a:fillRect l="-14" t="-97" r="8" b="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6880194" y="1723747"/>
                <a:ext cx="303764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KT</m:t>
                      </m:r>
                      <m:r>
                        <a:rPr lang="en-US" altLang="zh-CN" b="0" i="1" smtClean="0">
                          <a:latin typeface="Cambria Math" panose="02040503050406030204" pitchFamily="18" charset="0"/>
                        </a:rPr>
                        <m:t>=</m:t>
                      </m:r>
                      <m:r>
                        <a:rPr lang="en-US" altLang="zh-CN" b="0" i="1" smtClean="0">
                          <a:latin typeface="Cambria Math" panose="02040503050406030204" pitchFamily="18" charset="0"/>
                        </a:rPr>
                        <m:t>10</m:t>
                      </m:r>
                      <m:r>
                        <a:rPr lang="en-US" altLang="zh-CN" b="0" i="1" smtClean="0">
                          <a:latin typeface="Cambria Math" panose="02040503050406030204" pitchFamily="18" charset="0"/>
                        </a:rPr>
                        <m:t>, </m:t>
                      </m:r>
                      <m:r>
                        <a:rPr lang="zh-CN" altLang="en-US" i="1" smtClean="0">
                          <a:latin typeface="Cambria Math" panose="02040503050406030204" pitchFamily="18" charset="0"/>
                        </a:rPr>
                        <m:t>𝛾</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02</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64</m:t>
                      </m:r>
                    </m:oMath>
                  </m:oMathPara>
                </a14:m>
                <a:endParaRPr lang="zh-CN" altLang="en-US" dirty="0"/>
              </a:p>
            </p:txBody>
          </p:sp>
        </mc:Choice>
        <mc:Fallback>
          <p:sp>
            <p:nvSpPr>
              <p:cNvPr id="13" name="文本框 12"/>
              <p:cNvSpPr txBox="1">
                <a:spLocks noRot="1" noChangeAspect="1" noMove="1" noResize="1" noEditPoints="1" noAdjustHandles="1" noChangeArrowheads="1" noChangeShapeType="1" noTextEdit="1"/>
              </p:cNvSpPr>
              <p:nvPr/>
            </p:nvSpPr>
            <p:spPr>
              <a:xfrm>
                <a:off x="6880194" y="1723747"/>
                <a:ext cx="3037643" cy="369332"/>
              </a:xfrm>
              <a:prstGeom prst="rect">
                <a:avLst/>
              </a:prstGeom>
              <a:blipFill rotWithShape="1">
                <a:blip r:embed="rId2"/>
                <a:stretch>
                  <a:fillRect l="-20" t="-97" r="13" b="32"/>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896644" y="2289698"/>
            <a:ext cx="4483224" cy="4483224"/>
          </a:xfrm>
          <a:prstGeom prst="rect">
            <a:avLst/>
          </a:prstGeom>
        </p:spPr>
      </p:pic>
      <p:pic>
        <p:nvPicPr>
          <p:cNvPr id="7" name="图片 6"/>
          <p:cNvPicPr>
            <a:picLocks noChangeAspect="1"/>
          </p:cNvPicPr>
          <p:nvPr/>
        </p:nvPicPr>
        <p:blipFill>
          <a:blip r:embed="rId4"/>
          <a:stretch>
            <a:fillRect/>
          </a:stretch>
        </p:blipFill>
        <p:spPr>
          <a:xfrm>
            <a:off x="6468863" y="2289698"/>
            <a:ext cx="4483224" cy="4483224"/>
          </a:xfrm>
          <a:prstGeom prst="rect">
            <a:avLst/>
          </a:prstGeom>
        </p:spPr>
      </p:pic>
    </p:spTree>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2698812"/>
            <a:ext cx="12081010" cy="3244788"/>
            <a:chOff x="0" y="3613212"/>
            <a:chExt cx="12081010" cy="3244788"/>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3613212"/>
              <a:ext cx="6298399" cy="3244788"/>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82611" y="3613212"/>
              <a:ext cx="6298399" cy="3244788"/>
            </a:xfrm>
            <a:prstGeom prst="rect">
              <a:avLst/>
            </a:prstGeom>
          </p:spPr>
        </p:pic>
      </p:gr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12" y="1115383"/>
            <a:ext cx="11388375" cy="908725"/>
          </a:xfrm>
          <a:prstGeom prst="rect">
            <a:avLst/>
          </a:prstGeom>
        </p:spPr>
      </p:pic>
    </p:spTree>
  </p:cSld>
  <p:clrMapOvr>
    <a:masterClrMapping/>
  </p:clrMapOvr>
  <p:transition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225771" y="2433496"/>
            <a:ext cx="8048974" cy="4424504"/>
          </a:xfrm>
          <a:prstGeom prst="rect">
            <a:avLst/>
          </a:prstGeom>
        </p:spPr>
      </p:pic>
      <p:pic>
        <p:nvPicPr>
          <p:cNvPr id="4" name="图片 3"/>
          <p:cNvPicPr>
            <a:picLocks noChangeAspect="1"/>
          </p:cNvPicPr>
          <p:nvPr/>
        </p:nvPicPr>
        <p:blipFill>
          <a:blip r:embed="rId2"/>
          <a:stretch>
            <a:fillRect/>
          </a:stretch>
        </p:blipFill>
        <p:spPr>
          <a:xfrm>
            <a:off x="506027" y="3138256"/>
            <a:ext cx="3719744" cy="371974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656947" y="1154097"/>
                <a:ext cx="10280342" cy="646331"/>
              </a:xfrm>
              <a:prstGeom prst="rect">
                <a:avLst/>
              </a:prstGeom>
              <a:noFill/>
            </p:spPr>
            <p:txBody>
              <a:bodyPr wrap="square" rtlCol="0">
                <a:spAutoFit/>
              </a:bodyPr>
              <a:lstStyle/>
              <a:p>
                <a:r>
                  <a:rPr lang="zh-CN" altLang="en-US" dirty="0"/>
                  <a:t>可以看出温度随时间变化的规律大致以</a:t>
                </a:r>
                <a14:m>
                  <m:oMath xmlns:m="http://schemas.openxmlformats.org/officeDocument/2006/math">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e</m:t>
                        </m:r>
                      </m:e>
                      <m:sup>
                        <m:r>
                          <a:rPr lang="en-US" altLang="zh-CN" b="0" i="1" smtClean="0">
                            <a:latin typeface="Cambria Math" panose="02040503050406030204" pitchFamily="18" charset="0"/>
                          </a:rPr>
                          <m:t>−</m:t>
                        </m:r>
                        <m:r>
                          <a:rPr lang="zh-CN" altLang="en-US" b="0" i="1" smtClean="0">
                            <a:latin typeface="Cambria Math" panose="02040503050406030204" pitchFamily="18" charset="0"/>
                          </a:rPr>
                          <m:t>𝛼</m:t>
                        </m:r>
                        <m:r>
                          <a:rPr lang="en-US" altLang="zh-CN" b="0" i="1" smtClean="0">
                            <a:latin typeface="Cambria Math" panose="02040503050406030204" pitchFamily="18" charset="0"/>
                          </a:rPr>
                          <m:t>𝑡</m:t>
                        </m:r>
                      </m:sup>
                    </m:sSup>
                    <m:r>
                      <a:rPr lang="zh-CN" altLang="en-US" i="1">
                        <a:latin typeface="Cambria Math" panose="02040503050406030204" pitchFamily="18" charset="0"/>
                      </a:rPr>
                      <m:t>的</m:t>
                    </m:r>
                  </m:oMath>
                </a14:m>
                <a:r>
                  <a:rPr lang="zh-CN" altLang="en-US" dirty="0"/>
                  <a:t>形式落下，在我们初始状态取</a:t>
                </a:r>
                <a14:m>
                  <m:oMath xmlns:m="http://schemas.openxmlformats.org/officeDocument/2006/math">
                    <m:r>
                      <a:rPr lang="zh-CN" altLang="en-US" i="1" smtClean="0">
                        <a:latin typeface="Cambria Math" panose="02040503050406030204" pitchFamily="18" charset="0"/>
                      </a:rPr>
                      <m:t>𝛾</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zh-CN" altLang="en-US" dirty="0"/>
                  <a:t>时，在时间过了</a:t>
                </a:r>
                <a:r>
                  <a:rPr lang="en-US" altLang="zh-CN" dirty="0"/>
                  <a:t>0.5</a:t>
                </a:r>
                <a:r>
                  <a:rPr lang="zh-CN" altLang="en-US" dirty="0"/>
                  <a:t>个单位之后，温度来到了原先的</a:t>
                </a:r>
                <a:r>
                  <a:rPr lang="en-US" altLang="zh-CN" dirty="0"/>
                  <a:t>10%</a:t>
                </a:r>
                <a:r>
                  <a:rPr lang="zh-CN" altLang="en-US" dirty="0"/>
                  <a:t>。</a:t>
                </a:r>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656947" y="1154097"/>
                <a:ext cx="10280342" cy="646331"/>
              </a:xfrm>
              <a:prstGeom prst="rect">
                <a:avLst/>
              </a:prstGeom>
              <a:blipFill rotWithShape="1">
                <a:blip r:embed="rId3"/>
                <a:stretch>
                  <a:fillRect l="-3" t="-47" b="31"/>
                </a:stretch>
              </a:blipFill>
            </p:spPr>
            <p:txBody>
              <a:bodyPr/>
              <a:lstStyle/>
              <a:p>
                <a:r>
                  <a:rPr lang="zh-CN" altLang="en-US">
                    <a:noFill/>
                  </a:rPr>
                  <a:t> </a:t>
                </a:r>
              </a:p>
            </p:txBody>
          </p:sp>
        </mc:Fallback>
      </mc:AlternateContent>
    </p:spTree>
  </p:cSld>
  <p:clrMapOvr>
    <a:masterClrMapping/>
  </p:clrMapOvr>
  <p:transition advClick="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3984" y="1072432"/>
            <a:ext cx="573201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Extra part: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spread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elastic</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boundary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condition.</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12583" y="3519956"/>
            <a:ext cx="6479417" cy="3338044"/>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519956"/>
            <a:ext cx="6479415" cy="3338044"/>
          </a:xfrm>
          <a:prstGeom prst="rect">
            <a:avLst/>
          </a:prstGeom>
        </p:spPr>
      </p:pic>
      <p:pic>
        <p:nvPicPr>
          <p:cNvPr id="8" name="图片 7"/>
          <p:cNvPicPr>
            <a:picLocks noChangeAspect="1"/>
          </p:cNvPicPr>
          <p:nvPr/>
        </p:nvPicPr>
        <p:blipFill>
          <a:blip r:embed="rId3"/>
          <a:stretch>
            <a:fillRect/>
          </a:stretch>
        </p:blipFill>
        <p:spPr>
          <a:xfrm>
            <a:off x="6096000" y="1179991"/>
            <a:ext cx="2249009" cy="2249009"/>
          </a:xfrm>
          <a:prstGeom prst="rect">
            <a:avLst/>
          </a:prstGeom>
        </p:spPr>
      </p:pic>
      <p:pic>
        <p:nvPicPr>
          <p:cNvPr id="10" name="图片 9"/>
          <p:cNvPicPr>
            <a:picLocks noChangeAspect="1"/>
          </p:cNvPicPr>
          <p:nvPr/>
        </p:nvPicPr>
        <p:blipFill>
          <a:blip r:embed="rId4"/>
          <a:stretch>
            <a:fillRect/>
          </a:stretch>
        </p:blipFill>
        <p:spPr>
          <a:xfrm>
            <a:off x="8708996" y="1179991"/>
            <a:ext cx="2249009" cy="2249009"/>
          </a:xfrm>
          <a:prstGeom prst="rect">
            <a:avLst/>
          </a:prstGeom>
        </p:spPr>
      </p:pic>
      <p:sp>
        <p:nvSpPr>
          <p:cNvPr id="11" name="文本框 10"/>
          <p:cNvSpPr txBox="1"/>
          <p:nvPr/>
        </p:nvSpPr>
        <p:spPr>
          <a:xfrm>
            <a:off x="6830083" y="949847"/>
            <a:ext cx="1696919" cy="369332"/>
          </a:xfrm>
          <a:prstGeom prst="rect">
            <a:avLst/>
          </a:prstGeom>
          <a:noFill/>
        </p:spPr>
        <p:txBody>
          <a:bodyPr wrap="square" rtlCol="0">
            <a:spAutoFit/>
          </a:bodyPr>
          <a:lstStyle/>
          <a:p>
            <a:r>
              <a:rPr lang="en-US" altLang="zh-CN" dirty="0"/>
              <a:t>KT=200</a:t>
            </a:r>
            <a:endParaRPr lang="zh-CN" altLang="en-US" dirty="0"/>
          </a:p>
        </p:txBody>
      </p:sp>
      <p:sp>
        <p:nvSpPr>
          <p:cNvPr id="12" name="文本框 11"/>
          <p:cNvSpPr txBox="1"/>
          <p:nvPr/>
        </p:nvSpPr>
        <p:spPr>
          <a:xfrm>
            <a:off x="9148441" y="949783"/>
            <a:ext cx="1696919" cy="369332"/>
          </a:xfrm>
          <a:prstGeom prst="rect">
            <a:avLst/>
          </a:prstGeom>
          <a:noFill/>
        </p:spPr>
        <p:txBody>
          <a:bodyPr wrap="square" rtlCol="0">
            <a:spAutoFit/>
          </a:bodyPr>
          <a:lstStyle/>
          <a:p>
            <a:r>
              <a:rPr lang="en-US" altLang="zh-CN" dirty="0"/>
              <a:t>KT=2000</a:t>
            </a:r>
            <a:endParaRPr lang="zh-CN" altLang="en-US" dirty="0"/>
          </a:p>
        </p:txBody>
      </p:sp>
      <p:sp>
        <p:nvSpPr>
          <p:cNvPr id="13" name="文本框 12"/>
          <p:cNvSpPr txBox="1"/>
          <p:nvPr/>
        </p:nvSpPr>
        <p:spPr>
          <a:xfrm>
            <a:off x="363984" y="1935163"/>
            <a:ext cx="5239304" cy="923330"/>
          </a:xfrm>
          <a:prstGeom prst="rect">
            <a:avLst/>
          </a:prstGeom>
          <a:noFill/>
        </p:spPr>
        <p:txBody>
          <a:bodyPr wrap="square" rtlCol="0">
            <a:spAutoFit/>
          </a:bodyPr>
          <a:lstStyle/>
          <a:p>
            <a:r>
              <a:rPr lang="zh-CN" altLang="en-US" dirty="0"/>
              <a:t>我们模拟在弹性边界条件下的有耗散力的扩散过程</a:t>
            </a:r>
            <a:endParaRPr lang="en-US" altLang="zh-CN" dirty="0"/>
          </a:p>
          <a:p>
            <a:endParaRPr lang="en-US" altLang="zh-CN" dirty="0"/>
          </a:p>
          <a:p>
            <a:r>
              <a:rPr lang="zh-CN" altLang="en-US" dirty="0"/>
              <a:t>通过关注相对半径的平均值来讨论扩散的程度</a:t>
            </a:r>
            <a:endParaRPr lang="zh-CN" altLang="en-US" dirty="0"/>
          </a:p>
        </p:txBody>
      </p:sp>
    </p:spTree>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03450" y="3223260"/>
            <a:ext cx="7907655" cy="922020"/>
          </a:xfrm>
          <a:prstGeom prst="rect">
            <a:avLst/>
          </a:prstGeom>
          <a:noFill/>
        </p:spPr>
        <p:txBody>
          <a:bodyPr wrap="square" rtlCol="0">
            <a:spAutoFit/>
          </a:bodyPr>
          <a:p>
            <a:pPr algn="ctr"/>
            <a:r>
              <a:rPr lang="en-US" altLang="zh-CN" sz="5400">
                <a:latin typeface="华文宋体" panose="02010600040101010101" charset="-122"/>
                <a:ea typeface="华文宋体" panose="02010600040101010101" charset="-122"/>
              </a:rPr>
              <a:t>Thanks for attention</a:t>
            </a:r>
            <a:endParaRPr lang="en-US" altLang="zh-CN" sz="5400">
              <a:latin typeface="华文宋体" panose="02010600040101010101" charset="-122"/>
              <a:ea typeface="华文宋体" panose="02010600040101010101" charset="-122"/>
            </a:endParaRPr>
          </a:p>
        </p:txBody>
      </p:sp>
    </p:spTree>
  </p:cSld>
  <p:clrMapOvr>
    <a:masterClrMapping/>
  </p:clrMapOvr>
  <p:transition advClick="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704657" y="770526"/>
            <a:ext cx="8782685" cy="2168525"/>
          </a:xfrm>
          <a:prstGeom prst="rect">
            <a:avLst/>
          </a:prstGeom>
          <a:noFill/>
        </p:spPr>
        <p:txBody>
          <a:bodyPr wrap="square" rtlCol="0">
            <a:spAutoFit/>
          </a:bodyPr>
          <a:lstStyle/>
          <a:p>
            <a:pPr>
              <a:lnSpc>
                <a:spcPct val="150000"/>
              </a:lnSpc>
            </a:pPr>
            <a:r>
              <a:rPr lang="zh-CN" altLang="en-US" dirty="0"/>
              <a:t>题目摘要：</a:t>
            </a:r>
            <a:endParaRPr lang="zh-CN" altLang="en-US" dirty="0"/>
          </a:p>
          <a:p>
            <a:pPr indent="457200">
              <a:lnSpc>
                <a:spcPct val="150000"/>
              </a:lnSpc>
            </a:pPr>
            <a:r>
              <a:rPr lang="zh-CN" altLang="en-US" dirty="0"/>
              <a:t>粒子组，粒子之间满足</a:t>
            </a:r>
            <a:r>
              <a:rPr lang="en-US" altLang="zh-CN" dirty="0"/>
              <a:t>LJ</a:t>
            </a:r>
            <a:r>
              <a:rPr lang="zh-CN" altLang="en-US" dirty="0"/>
              <a:t>势。</a:t>
            </a:r>
            <a:endParaRPr lang="zh-CN" altLang="en-US" dirty="0"/>
          </a:p>
          <a:p>
            <a:pPr indent="457200">
              <a:lnSpc>
                <a:spcPct val="150000"/>
              </a:lnSpc>
            </a:pPr>
            <a:r>
              <a:rPr lang="zh-CN" altLang="en-US" dirty="0"/>
              <a:t>（</a:t>
            </a:r>
            <a:r>
              <a:rPr lang="en-US" altLang="zh-CN" dirty="0"/>
              <a:t>a</a:t>
            </a:r>
            <a:r>
              <a:rPr lang="zh-CN" altLang="en-US" dirty="0"/>
              <a:t>）</a:t>
            </a:r>
            <a:r>
              <a:rPr lang="en-US" altLang="zh-CN" dirty="0"/>
              <a:t>LJ</a:t>
            </a:r>
            <a:r>
              <a:rPr lang="zh-CN" altLang="en-US" dirty="0"/>
              <a:t>势截断后是否能量守恒。加上粘滞力（</a:t>
            </a:r>
            <a:r>
              <a:rPr lang="en-US" altLang="zh-CN" dirty="0"/>
              <a:t>Drag Force</a:t>
            </a:r>
            <a:r>
              <a:rPr lang="zh-CN" altLang="en-US" dirty="0"/>
              <a:t>）之后能量的衰减；</a:t>
            </a:r>
            <a:endParaRPr lang="zh-CN" altLang="en-US" dirty="0"/>
          </a:p>
          <a:p>
            <a:pPr indent="457200">
              <a:lnSpc>
                <a:spcPct val="150000"/>
              </a:lnSpc>
            </a:pPr>
            <a:r>
              <a:rPr lang="zh-CN" altLang="en-US" dirty="0"/>
              <a:t>（</a:t>
            </a:r>
            <a:r>
              <a:rPr lang="en-US" altLang="zh-CN" dirty="0"/>
              <a:t>b</a:t>
            </a:r>
            <a:r>
              <a:rPr lang="zh-CN" altLang="en-US" dirty="0"/>
              <a:t>）描述温度（</a:t>
            </a:r>
            <a:r>
              <a:rPr lang="en-US" altLang="zh-CN" dirty="0"/>
              <a:t>kinetic temperature</a:t>
            </a:r>
            <a:r>
              <a:rPr lang="zh-CN" altLang="en-US" dirty="0"/>
              <a:t>）随时间变化；</a:t>
            </a:r>
            <a:endParaRPr lang="zh-CN" altLang="en-US" dirty="0"/>
          </a:p>
          <a:p>
            <a:pPr indent="457200">
              <a:lnSpc>
                <a:spcPct val="150000"/>
              </a:lnSpc>
            </a:pPr>
            <a:r>
              <a:rPr lang="zh-CN" altLang="en-US" dirty="0"/>
              <a:t>（</a:t>
            </a:r>
            <a:r>
              <a:rPr lang="en-US" altLang="zh-CN" dirty="0"/>
              <a:t>c</a:t>
            </a:r>
            <a:r>
              <a:rPr lang="zh-CN" altLang="en-US" dirty="0"/>
              <a:t>）加入</a:t>
            </a:r>
            <a:r>
              <a:rPr lang="en-US" altLang="zh-CN" dirty="0"/>
              <a:t>random kick</a:t>
            </a:r>
            <a:r>
              <a:rPr lang="zh-CN" altLang="en-US" dirty="0"/>
              <a:t>，重新描述能量及温度变化，并统计速度分布。</a:t>
            </a:r>
            <a:endParaRPr lang="zh-CN" altLang="en-US" dirty="0"/>
          </a:p>
        </p:txBody>
      </p:sp>
      <p:pic>
        <p:nvPicPr>
          <p:cNvPr id="10" name="图片 9"/>
          <p:cNvPicPr>
            <a:picLocks noChangeAspect="1"/>
          </p:cNvPicPr>
          <p:nvPr>
            <p:custDataLst>
              <p:tags r:id="rId1"/>
            </p:custDataLst>
          </p:nvPr>
        </p:nvPicPr>
        <p:blipFill>
          <a:blip r:embed="rId2"/>
          <a:stretch>
            <a:fillRect/>
          </a:stretch>
        </p:blipFill>
        <p:spPr>
          <a:xfrm>
            <a:off x="1813560" y="3579495"/>
            <a:ext cx="2414905" cy="1100455"/>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1656080" y="3128645"/>
            <a:ext cx="1567180" cy="300355"/>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1656080" y="4776470"/>
            <a:ext cx="1176655" cy="319405"/>
          </a:xfrm>
          <a:prstGeom prst="rect">
            <a:avLst/>
          </a:prstGeom>
        </p:spPr>
      </p:pic>
      <p:pic>
        <p:nvPicPr>
          <p:cNvPr id="13" name="图片 12"/>
          <p:cNvPicPr>
            <a:picLocks noChangeAspect="1"/>
          </p:cNvPicPr>
          <p:nvPr>
            <p:custDataLst>
              <p:tags r:id="rId7"/>
            </p:custDataLst>
          </p:nvPr>
        </p:nvPicPr>
        <p:blipFill>
          <a:blip r:embed="rId8"/>
          <a:stretch>
            <a:fillRect/>
          </a:stretch>
        </p:blipFill>
        <p:spPr>
          <a:xfrm>
            <a:off x="1722120" y="5192395"/>
            <a:ext cx="1900555" cy="814705"/>
          </a:xfrm>
          <a:prstGeom prst="rect">
            <a:avLst/>
          </a:prstGeom>
        </p:spPr>
      </p:pic>
      <p:pic>
        <p:nvPicPr>
          <p:cNvPr id="14" name="图片 13"/>
          <p:cNvPicPr>
            <a:picLocks noChangeAspect="1"/>
          </p:cNvPicPr>
          <p:nvPr>
            <p:custDataLst>
              <p:tags r:id="rId9"/>
            </p:custDataLst>
          </p:nvPr>
        </p:nvPicPr>
        <p:blipFill>
          <a:blip r:embed="rId10"/>
          <a:stretch>
            <a:fillRect/>
          </a:stretch>
        </p:blipFill>
        <p:spPr>
          <a:xfrm>
            <a:off x="4824095" y="2966720"/>
            <a:ext cx="6118225" cy="2771775"/>
          </a:xfrm>
          <a:prstGeom prst="rect">
            <a:avLst/>
          </a:prstGeom>
        </p:spPr>
      </p:pic>
      <p:pic>
        <p:nvPicPr>
          <p:cNvPr id="15" name="图片 14"/>
          <p:cNvPicPr>
            <a:picLocks noChangeAspect="1"/>
          </p:cNvPicPr>
          <p:nvPr>
            <p:custDataLst>
              <p:tags r:id="rId11"/>
            </p:custDataLst>
          </p:nvPr>
        </p:nvPicPr>
        <p:blipFill>
          <a:blip r:embed="rId12"/>
          <a:stretch>
            <a:fillRect/>
          </a:stretch>
        </p:blipFill>
        <p:spPr>
          <a:xfrm>
            <a:off x="6756400" y="5861050"/>
            <a:ext cx="2900680" cy="319405"/>
          </a:xfrm>
          <a:prstGeom prst="rect">
            <a:avLst/>
          </a:prstGeom>
        </p:spPr>
      </p:pic>
      <p:sp>
        <p:nvSpPr>
          <p:cNvPr id="2" name="内容占位符 1"/>
          <p:cNvSpPr>
            <a:spLocks noGrp="1"/>
          </p:cNvSpPr>
          <p:nvPr>
            <p:ph sz="quarter" idx="10"/>
          </p:nvPr>
        </p:nvSpPr>
        <p:spPr/>
        <p:txBody>
          <a:bodyPr/>
          <a:lstStyle/>
          <a:p>
            <a:endParaRPr lang="zh-CN" altLang="en-US"/>
          </a:p>
        </p:txBody>
      </p:sp>
    </p:spTree>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1045185" y="2003425"/>
            <a:ext cx="4291330" cy="2272030"/>
          </a:xfrm>
          <a:prstGeom prst="rect">
            <a:avLst/>
          </a:prstGeom>
        </p:spPr>
      </p:pic>
      <p:sp>
        <p:nvSpPr>
          <p:cNvPr id="5" name="文本框 4"/>
          <p:cNvSpPr txBox="1"/>
          <p:nvPr/>
        </p:nvSpPr>
        <p:spPr>
          <a:xfrm>
            <a:off x="1045185" y="893445"/>
            <a:ext cx="7840980" cy="368300"/>
          </a:xfrm>
          <a:prstGeom prst="rect">
            <a:avLst/>
          </a:prstGeom>
          <a:noFill/>
        </p:spPr>
        <p:txBody>
          <a:bodyPr wrap="square" rtlCol="0">
            <a:spAutoFit/>
          </a:bodyPr>
          <a:lstStyle/>
          <a:p>
            <a:r>
              <a:rPr lang="zh-CN" altLang="en-US"/>
              <a:t>程序包以及大部分数据都已在</a:t>
            </a:r>
            <a:r>
              <a:rPr lang="en-US" altLang="zh-CN"/>
              <a:t>github.com/chy-2003/CPProject</a:t>
            </a:r>
            <a:r>
              <a:rPr lang="zh-CN" altLang="en-US"/>
              <a:t>发布</a:t>
            </a:r>
            <a:endParaRPr lang="zh-CN" altLang="en-US"/>
          </a:p>
        </p:txBody>
      </p:sp>
      <p:sp>
        <p:nvSpPr>
          <p:cNvPr id="6" name="文本框 5"/>
          <p:cNvSpPr txBox="1"/>
          <p:nvPr/>
        </p:nvSpPr>
        <p:spPr>
          <a:xfrm>
            <a:off x="1045185" y="1579245"/>
            <a:ext cx="1607820" cy="368300"/>
          </a:xfrm>
          <a:prstGeom prst="rect">
            <a:avLst/>
          </a:prstGeom>
          <a:noFill/>
        </p:spPr>
        <p:txBody>
          <a:bodyPr wrap="square" rtlCol="0">
            <a:spAutoFit/>
          </a:bodyPr>
          <a:lstStyle/>
          <a:p>
            <a:r>
              <a:rPr lang="zh-CN" altLang="en-US"/>
              <a:t>程序依赖关系：</a:t>
            </a:r>
            <a:endParaRPr lang="zh-CN" altLang="en-US"/>
          </a:p>
        </p:txBody>
      </p:sp>
      <p:sp>
        <p:nvSpPr>
          <p:cNvPr id="8" name="文本框 7"/>
          <p:cNvSpPr txBox="1"/>
          <p:nvPr>
            <p:custDataLst>
              <p:tags r:id="rId3"/>
            </p:custDataLst>
          </p:nvPr>
        </p:nvSpPr>
        <p:spPr>
          <a:xfrm>
            <a:off x="1045185" y="4614545"/>
            <a:ext cx="1607820" cy="368300"/>
          </a:xfrm>
          <a:prstGeom prst="rect">
            <a:avLst/>
          </a:prstGeom>
          <a:noFill/>
        </p:spPr>
        <p:txBody>
          <a:bodyPr wrap="square" rtlCol="0">
            <a:spAutoFit/>
          </a:bodyPr>
          <a:lstStyle/>
          <a:p>
            <a:r>
              <a:rPr lang="zh-CN" altLang="en-US"/>
              <a:t>主要类与函数：</a:t>
            </a:r>
            <a:endParaRPr lang="zh-CN" altLang="en-US"/>
          </a:p>
        </p:txBody>
      </p:sp>
      <p:pic>
        <p:nvPicPr>
          <p:cNvPr id="9" name="图片 8"/>
          <p:cNvPicPr>
            <a:picLocks noChangeAspect="1"/>
          </p:cNvPicPr>
          <p:nvPr>
            <p:custDataLst>
              <p:tags r:id="rId4"/>
            </p:custDataLst>
          </p:nvPr>
        </p:nvPicPr>
        <p:blipFill>
          <a:blip r:embed="rId5"/>
          <a:stretch>
            <a:fillRect/>
          </a:stretch>
        </p:blipFill>
        <p:spPr>
          <a:xfrm>
            <a:off x="1111225" y="5038725"/>
            <a:ext cx="2757805" cy="290830"/>
          </a:xfrm>
          <a:prstGeom prst="rect">
            <a:avLst/>
          </a:prstGeom>
        </p:spPr>
      </p:pic>
      <p:pic>
        <p:nvPicPr>
          <p:cNvPr id="10" name="图片 9"/>
          <p:cNvPicPr>
            <a:picLocks noChangeAspect="1"/>
          </p:cNvPicPr>
          <p:nvPr>
            <p:custDataLst>
              <p:tags r:id="rId6"/>
            </p:custDataLst>
          </p:nvPr>
        </p:nvPicPr>
        <p:blipFill>
          <a:blip r:embed="rId7"/>
          <a:stretch>
            <a:fillRect/>
          </a:stretch>
        </p:blipFill>
        <p:spPr>
          <a:xfrm>
            <a:off x="1111225" y="5385435"/>
            <a:ext cx="3948430" cy="281305"/>
          </a:xfrm>
          <a:prstGeom prst="rect">
            <a:avLst/>
          </a:prstGeom>
        </p:spPr>
      </p:pic>
      <p:pic>
        <p:nvPicPr>
          <p:cNvPr id="11" name="图片 10"/>
          <p:cNvPicPr>
            <a:picLocks noChangeAspect="1"/>
          </p:cNvPicPr>
          <p:nvPr>
            <p:custDataLst>
              <p:tags r:id="rId8"/>
            </p:custDataLst>
          </p:nvPr>
        </p:nvPicPr>
        <p:blipFill>
          <a:blip r:embed="rId9"/>
          <a:stretch>
            <a:fillRect/>
          </a:stretch>
        </p:blipFill>
        <p:spPr>
          <a:xfrm>
            <a:off x="1111225" y="5789930"/>
            <a:ext cx="3796030" cy="290830"/>
          </a:xfrm>
          <a:prstGeom prst="rect">
            <a:avLst/>
          </a:prstGeom>
        </p:spPr>
      </p:pic>
      <p:pic>
        <p:nvPicPr>
          <p:cNvPr id="12" name="图片 11"/>
          <p:cNvPicPr>
            <a:picLocks noChangeAspect="1"/>
          </p:cNvPicPr>
          <p:nvPr>
            <p:custDataLst>
              <p:tags r:id="rId10"/>
            </p:custDataLst>
          </p:nvPr>
        </p:nvPicPr>
        <p:blipFill>
          <a:blip r:embed="rId11"/>
          <a:stretch>
            <a:fillRect/>
          </a:stretch>
        </p:blipFill>
        <p:spPr>
          <a:xfrm>
            <a:off x="5721960" y="1579245"/>
            <a:ext cx="5982335" cy="4646930"/>
          </a:xfrm>
          <a:prstGeom prst="rect">
            <a:avLst/>
          </a:prstGeom>
        </p:spPr>
      </p:pic>
      <p:sp>
        <p:nvSpPr>
          <p:cNvPr id="3" name="内容占位符 2"/>
          <p:cNvSpPr>
            <a:spLocks noGrp="1"/>
          </p:cNvSpPr>
          <p:nvPr>
            <p:ph sz="quarter" idx="10"/>
          </p:nvPr>
        </p:nvSpPr>
        <p:spPr/>
        <p:txBody>
          <a:bodyPr/>
          <a:lstStyle/>
          <a:p>
            <a:endParaRPr lang="zh-CN" altLang="en-US"/>
          </a:p>
        </p:txBody>
      </p:sp>
    </p:spTree>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5455" y="1059180"/>
            <a:ext cx="1170305" cy="368300"/>
          </a:xfrm>
          <a:prstGeom prst="rect">
            <a:avLst/>
          </a:prstGeom>
          <a:noFill/>
        </p:spPr>
        <p:txBody>
          <a:bodyPr wrap="square" rtlCol="0">
            <a:spAutoFit/>
          </a:bodyPr>
          <a:lstStyle/>
          <a:p>
            <a:r>
              <a:rPr lang="zh-CN" altLang="en-US"/>
              <a:t>随机策略</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788670" y="1573530"/>
            <a:ext cx="1060450" cy="36512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971550" y="2084705"/>
            <a:ext cx="10382250" cy="68262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788670" y="3023235"/>
            <a:ext cx="7917180" cy="1764030"/>
          </a:xfrm>
          <a:prstGeom prst="rect">
            <a:avLst/>
          </a:prstGeom>
        </p:spPr>
      </p:pic>
      <p:pic>
        <p:nvPicPr>
          <p:cNvPr id="9" name="图片 8" descr="Angle3DXY"/>
          <p:cNvPicPr>
            <a:picLocks noChangeAspect="1"/>
          </p:cNvPicPr>
          <p:nvPr/>
        </p:nvPicPr>
        <p:blipFill>
          <a:blip r:embed="rId7"/>
          <a:stretch>
            <a:fillRect/>
          </a:stretch>
        </p:blipFill>
        <p:spPr>
          <a:xfrm>
            <a:off x="9492615" y="3282950"/>
            <a:ext cx="1594485" cy="1594485"/>
          </a:xfrm>
          <a:prstGeom prst="rect">
            <a:avLst/>
          </a:prstGeom>
        </p:spPr>
      </p:pic>
    </p:spTree>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1"/>
            </p:custDataLst>
          </p:nvPr>
        </p:nvSpPr>
        <p:spPr>
          <a:xfrm>
            <a:off x="847090" y="1038342"/>
            <a:ext cx="5248910" cy="412750"/>
          </a:xfrm>
          <a:prstGeom prst="rect">
            <a:avLst/>
          </a:prstGeom>
          <a:noFill/>
        </p:spPr>
        <p:txBody>
          <a:bodyPr wrap="square" rtlCol="0">
            <a:noAutofit/>
          </a:bodyPr>
          <a:lstStyle/>
          <a:p>
            <a:r>
              <a:rPr lang="en-US" altLang="zh-CN"/>
              <a:t>Runge-Kutta Method + Trust Region</a:t>
            </a:r>
            <a:endParaRPr lang="zh-CN" altLang="en-US"/>
          </a:p>
        </p:txBody>
      </p:sp>
      <p:pic>
        <p:nvPicPr>
          <p:cNvPr id="10" name="图片 9" descr="CaseZero"/>
          <p:cNvPicPr>
            <a:picLocks noChangeAspect="1"/>
          </p:cNvPicPr>
          <p:nvPr>
            <p:custDataLst>
              <p:tags r:id="rId2"/>
            </p:custDataLst>
          </p:nvPr>
        </p:nvPicPr>
        <p:blipFill>
          <a:blip r:embed="rId3"/>
          <a:stretch>
            <a:fillRect/>
          </a:stretch>
        </p:blipFill>
        <p:spPr>
          <a:xfrm>
            <a:off x="1065530" y="1443142"/>
            <a:ext cx="4448810" cy="3406775"/>
          </a:xfrm>
          <a:prstGeom prst="rect">
            <a:avLst/>
          </a:prstGeom>
        </p:spPr>
      </p:pic>
      <p:pic>
        <p:nvPicPr>
          <p:cNvPr id="4" name="图片 3" descr="CaseOne"/>
          <p:cNvPicPr>
            <a:picLocks noChangeAspect="1"/>
          </p:cNvPicPr>
          <p:nvPr/>
        </p:nvPicPr>
        <p:blipFill>
          <a:blip r:embed="rId4"/>
          <a:stretch>
            <a:fillRect/>
          </a:stretch>
        </p:blipFill>
        <p:spPr>
          <a:xfrm>
            <a:off x="5965609" y="1406642"/>
            <a:ext cx="4450080" cy="3406775"/>
          </a:xfrm>
          <a:prstGeom prst="rect">
            <a:avLst/>
          </a:prstGeom>
        </p:spPr>
      </p:pic>
      <p:sp>
        <p:nvSpPr>
          <p:cNvPr id="5" name="文本框 4"/>
          <p:cNvSpPr txBox="1"/>
          <p:nvPr/>
        </p:nvSpPr>
        <p:spPr>
          <a:xfrm>
            <a:off x="2430564" y="4813417"/>
            <a:ext cx="7985125" cy="368300"/>
          </a:xfrm>
          <a:prstGeom prst="rect">
            <a:avLst/>
          </a:prstGeom>
          <a:noFill/>
        </p:spPr>
        <p:txBody>
          <a:bodyPr wrap="square" rtlCol="0">
            <a:spAutoFit/>
          </a:bodyPr>
          <a:lstStyle/>
          <a:p>
            <a:r>
              <a:rPr lang="en-US" altLang="zh-CN"/>
              <a:t>2rd Order RK4                                                         2rd Order RK4  +  trust region</a:t>
            </a:r>
            <a:endParaRPr lang="en-US" altLang="zh-CN"/>
          </a:p>
        </p:txBody>
      </p:sp>
      <p:pic>
        <p:nvPicPr>
          <p:cNvPr id="6" name="图片 5" descr="001"/>
          <p:cNvPicPr>
            <a:picLocks noChangeAspect="1"/>
          </p:cNvPicPr>
          <p:nvPr/>
        </p:nvPicPr>
        <p:blipFill>
          <a:blip r:embed="rId5"/>
          <a:stretch>
            <a:fillRect/>
          </a:stretch>
        </p:blipFill>
        <p:spPr>
          <a:xfrm>
            <a:off x="7753276" y="5273379"/>
            <a:ext cx="1346835" cy="1346835"/>
          </a:xfrm>
          <a:prstGeom prst="rect">
            <a:avLst/>
          </a:prstGeom>
        </p:spPr>
      </p:pic>
    </p:spTree>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78355" y="461010"/>
            <a:ext cx="1754505" cy="368300"/>
          </a:xfrm>
          <a:prstGeom prst="rect">
            <a:avLst/>
          </a:prstGeom>
          <a:noFill/>
        </p:spPr>
        <p:txBody>
          <a:bodyPr wrap="square" rtlCol="0">
            <a:spAutoFit/>
          </a:bodyPr>
          <a:lstStyle/>
          <a:p>
            <a:r>
              <a:rPr lang="zh-CN" altLang="en-US"/>
              <a:t>加入</a:t>
            </a:r>
            <a:r>
              <a:rPr lang="en-US" altLang="zh-CN"/>
              <a:t>Drag Force</a:t>
            </a:r>
            <a:endParaRPr lang="en-US" altLang="zh-CN"/>
          </a:p>
        </p:txBody>
      </p:sp>
      <p:pic>
        <p:nvPicPr>
          <p:cNvPr id="6" name="图片 5" descr="CaseTwo"/>
          <p:cNvPicPr>
            <a:picLocks noChangeAspect="1"/>
          </p:cNvPicPr>
          <p:nvPr/>
        </p:nvPicPr>
        <p:blipFill>
          <a:blip r:embed="rId1"/>
          <a:stretch>
            <a:fillRect/>
          </a:stretch>
        </p:blipFill>
        <p:spPr>
          <a:xfrm>
            <a:off x="728345" y="925830"/>
            <a:ext cx="4257675" cy="3259455"/>
          </a:xfrm>
          <a:prstGeom prst="rect">
            <a:avLst/>
          </a:prstGeom>
        </p:spPr>
      </p:pic>
      <p:pic>
        <p:nvPicPr>
          <p:cNvPr id="7" name="图片 6" descr="002"/>
          <p:cNvPicPr>
            <a:picLocks noChangeAspect="1"/>
          </p:cNvPicPr>
          <p:nvPr/>
        </p:nvPicPr>
        <p:blipFill>
          <a:blip r:embed="rId2"/>
          <a:stretch>
            <a:fillRect/>
          </a:stretch>
        </p:blipFill>
        <p:spPr>
          <a:xfrm>
            <a:off x="1994535" y="4224020"/>
            <a:ext cx="2155825" cy="2155825"/>
          </a:xfrm>
          <a:prstGeom prst="rect">
            <a:avLst/>
          </a:prstGeom>
        </p:spPr>
      </p:pic>
      <p:sp>
        <p:nvSpPr>
          <p:cNvPr id="8" name="文本框 7"/>
          <p:cNvSpPr txBox="1"/>
          <p:nvPr>
            <p:custDataLst>
              <p:tags r:id="rId3"/>
            </p:custDataLst>
          </p:nvPr>
        </p:nvSpPr>
        <p:spPr>
          <a:xfrm>
            <a:off x="7837805" y="461010"/>
            <a:ext cx="2271395" cy="368300"/>
          </a:xfrm>
          <a:prstGeom prst="rect">
            <a:avLst/>
          </a:prstGeom>
          <a:noFill/>
        </p:spPr>
        <p:txBody>
          <a:bodyPr wrap="square" rtlCol="0">
            <a:spAutoFit/>
          </a:bodyPr>
          <a:lstStyle/>
          <a:p>
            <a:r>
              <a:rPr lang="zh-CN" altLang="en-US"/>
              <a:t>加入</a:t>
            </a:r>
            <a:r>
              <a:rPr lang="en-US" altLang="zh-CN"/>
              <a:t>Random Kick</a:t>
            </a:r>
            <a:endParaRPr lang="en-US" altLang="zh-CN"/>
          </a:p>
        </p:txBody>
      </p:sp>
      <p:pic>
        <p:nvPicPr>
          <p:cNvPr id="9" name="图片 8" descr="CaseOne"/>
          <p:cNvPicPr>
            <a:picLocks noChangeAspect="1"/>
          </p:cNvPicPr>
          <p:nvPr/>
        </p:nvPicPr>
        <p:blipFill>
          <a:blip r:embed="rId4"/>
          <a:stretch>
            <a:fillRect/>
          </a:stretch>
        </p:blipFill>
        <p:spPr>
          <a:xfrm>
            <a:off x="5438775" y="1085215"/>
            <a:ext cx="3236595" cy="2478405"/>
          </a:xfrm>
          <a:prstGeom prst="rect">
            <a:avLst/>
          </a:prstGeom>
        </p:spPr>
      </p:pic>
      <p:pic>
        <p:nvPicPr>
          <p:cNvPr id="10" name="图片 9" descr="CaseOne"/>
          <p:cNvPicPr>
            <a:picLocks noChangeAspect="1"/>
          </p:cNvPicPr>
          <p:nvPr/>
        </p:nvPicPr>
        <p:blipFill>
          <a:blip r:embed="rId5"/>
          <a:stretch>
            <a:fillRect/>
          </a:stretch>
        </p:blipFill>
        <p:spPr>
          <a:xfrm>
            <a:off x="8508365" y="1085215"/>
            <a:ext cx="3089910" cy="2365375"/>
          </a:xfrm>
          <a:prstGeom prst="rect">
            <a:avLst/>
          </a:prstGeom>
        </p:spPr>
      </p:pic>
      <p:pic>
        <p:nvPicPr>
          <p:cNvPr id="11" name="图片 10" descr="003"/>
          <p:cNvPicPr>
            <a:picLocks noChangeAspect="1"/>
          </p:cNvPicPr>
          <p:nvPr/>
        </p:nvPicPr>
        <p:blipFill>
          <a:blip r:embed="rId6"/>
          <a:stretch>
            <a:fillRect/>
          </a:stretch>
        </p:blipFill>
        <p:spPr>
          <a:xfrm>
            <a:off x="7873365" y="4003040"/>
            <a:ext cx="1988185" cy="1988185"/>
          </a:xfrm>
          <a:prstGeom prst="rect">
            <a:avLst/>
          </a:prstGeom>
        </p:spPr>
      </p:pic>
      <p:cxnSp>
        <p:nvCxnSpPr>
          <p:cNvPr id="12" name="直接连接符 11"/>
          <p:cNvCxnSpPr/>
          <p:nvPr/>
        </p:nvCxnSpPr>
        <p:spPr>
          <a:xfrm>
            <a:off x="5361940" y="359410"/>
            <a:ext cx="0" cy="6160770"/>
          </a:xfrm>
          <a:prstGeom prst="line">
            <a:avLst/>
          </a:prstGeom>
          <a:ln w="1270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6090" y="353060"/>
            <a:ext cx="2915285" cy="368300"/>
          </a:xfrm>
          <a:prstGeom prst="rect">
            <a:avLst/>
          </a:prstGeom>
          <a:noFill/>
        </p:spPr>
        <p:txBody>
          <a:bodyPr wrap="square" rtlCol="0">
            <a:spAutoFit/>
          </a:bodyPr>
          <a:lstStyle/>
          <a:p>
            <a:r>
              <a:rPr lang="zh-CN" altLang="en-US"/>
              <a:t>周期边界条件下的扩散</a:t>
            </a:r>
            <a:endParaRPr lang="zh-CN" altLang="en-US"/>
          </a:p>
        </p:txBody>
      </p:sp>
      <p:sp>
        <p:nvSpPr>
          <p:cNvPr id="5" name="文本框 4"/>
          <p:cNvSpPr txBox="1"/>
          <p:nvPr/>
        </p:nvSpPr>
        <p:spPr>
          <a:xfrm>
            <a:off x="1991360" y="1150620"/>
            <a:ext cx="1879600" cy="368300"/>
          </a:xfrm>
          <a:prstGeom prst="rect">
            <a:avLst/>
          </a:prstGeom>
          <a:noFill/>
        </p:spPr>
        <p:txBody>
          <a:bodyPr wrap="square" rtlCol="0">
            <a:spAutoFit/>
          </a:bodyPr>
          <a:lstStyle/>
          <a:p>
            <a:r>
              <a:rPr lang="zh-CN" altLang="en-US"/>
              <a:t>无</a:t>
            </a:r>
            <a:r>
              <a:rPr lang="en-US" altLang="zh-CN"/>
              <a:t>Drag Force</a:t>
            </a:r>
            <a:endParaRPr lang="en-US" altLang="zh-CN"/>
          </a:p>
        </p:txBody>
      </p:sp>
      <p:pic>
        <p:nvPicPr>
          <p:cNvPr id="6" name="图片 5" descr="CaseOne"/>
          <p:cNvPicPr>
            <a:picLocks noChangeAspect="1"/>
          </p:cNvPicPr>
          <p:nvPr/>
        </p:nvPicPr>
        <p:blipFill>
          <a:blip r:embed="rId1"/>
          <a:stretch>
            <a:fillRect/>
          </a:stretch>
        </p:blipFill>
        <p:spPr>
          <a:xfrm>
            <a:off x="499745" y="4659630"/>
            <a:ext cx="2226945" cy="1706245"/>
          </a:xfrm>
          <a:prstGeom prst="rect">
            <a:avLst/>
          </a:prstGeom>
        </p:spPr>
      </p:pic>
      <p:pic>
        <p:nvPicPr>
          <p:cNvPr id="8" name="图片 7" descr="004"/>
          <p:cNvPicPr>
            <a:picLocks noChangeAspect="1"/>
          </p:cNvPicPr>
          <p:nvPr/>
        </p:nvPicPr>
        <p:blipFill>
          <a:blip r:embed="rId2"/>
          <a:stretch>
            <a:fillRect/>
          </a:stretch>
        </p:blipFill>
        <p:spPr>
          <a:xfrm>
            <a:off x="3065145" y="4733925"/>
            <a:ext cx="1631950" cy="1631950"/>
          </a:xfrm>
          <a:prstGeom prst="rect">
            <a:avLst/>
          </a:prstGeom>
        </p:spPr>
      </p:pic>
      <p:cxnSp>
        <p:nvCxnSpPr>
          <p:cNvPr id="12" name="直接连接符 11"/>
          <p:cNvCxnSpPr/>
          <p:nvPr>
            <p:custDataLst>
              <p:tags r:id="rId3"/>
            </p:custDataLst>
          </p:nvPr>
        </p:nvCxnSpPr>
        <p:spPr>
          <a:xfrm>
            <a:off x="5361940" y="359410"/>
            <a:ext cx="0" cy="6160770"/>
          </a:xfrm>
          <a:prstGeom prst="line">
            <a:avLst/>
          </a:prstGeom>
          <a:ln w="12700"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cxnSp>
      <p:sp>
        <p:nvSpPr>
          <p:cNvPr id="9" name="文本框 8"/>
          <p:cNvSpPr txBox="1"/>
          <p:nvPr>
            <p:custDataLst>
              <p:tags r:id="rId4"/>
            </p:custDataLst>
          </p:nvPr>
        </p:nvSpPr>
        <p:spPr>
          <a:xfrm>
            <a:off x="7619365" y="1152525"/>
            <a:ext cx="3007360" cy="368300"/>
          </a:xfrm>
          <a:prstGeom prst="rect">
            <a:avLst/>
          </a:prstGeom>
          <a:noFill/>
        </p:spPr>
        <p:txBody>
          <a:bodyPr wrap="square" rtlCol="0">
            <a:spAutoFit/>
          </a:bodyPr>
          <a:lstStyle/>
          <a:p>
            <a:r>
              <a:rPr lang="zh-CN" altLang="en-US"/>
              <a:t>有</a:t>
            </a:r>
            <a:r>
              <a:rPr lang="en-US" altLang="zh-CN"/>
              <a:t>Drag Force</a:t>
            </a:r>
            <a:r>
              <a:rPr lang="zh-CN" altLang="en-US"/>
              <a:t>和</a:t>
            </a:r>
            <a:r>
              <a:rPr lang="en-US" altLang="zh-CN"/>
              <a:t>random kick</a:t>
            </a:r>
            <a:endParaRPr lang="en-US" altLang="zh-CN"/>
          </a:p>
        </p:txBody>
      </p:sp>
      <p:pic>
        <p:nvPicPr>
          <p:cNvPr id="10" name="图片 9" descr="CaseOne"/>
          <p:cNvPicPr>
            <a:picLocks noChangeAspect="1"/>
          </p:cNvPicPr>
          <p:nvPr/>
        </p:nvPicPr>
        <p:blipFill>
          <a:blip r:embed="rId5"/>
          <a:stretch>
            <a:fillRect/>
          </a:stretch>
        </p:blipFill>
        <p:spPr>
          <a:xfrm>
            <a:off x="6550660" y="4692015"/>
            <a:ext cx="2186305" cy="1673860"/>
          </a:xfrm>
          <a:prstGeom prst="rect">
            <a:avLst/>
          </a:prstGeom>
        </p:spPr>
      </p:pic>
      <p:pic>
        <p:nvPicPr>
          <p:cNvPr id="13" name="图片 12" descr="005"/>
          <p:cNvPicPr>
            <a:picLocks noChangeAspect="1"/>
          </p:cNvPicPr>
          <p:nvPr/>
        </p:nvPicPr>
        <p:blipFill>
          <a:blip r:embed="rId6"/>
          <a:stretch>
            <a:fillRect/>
          </a:stretch>
        </p:blipFill>
        <p:spPr>
          <a:xfrm>
            <a:off x="9427210" y="4777105"/>
            <a:ext cx="1517015" cy="1517015"/>
          </a:xfrm>
          <a:prstGeom prst="rect">
            <a:avLst/>
          </a:prstGeom>
        </p:spPr>
      </p:pic>
      <p:pic>
        <p:nvPicPr>
          <p:cNvPr id="2" name="图片 1" descr="CaseTwo"/>
          <p:cNvPicPr>
            <a:picLocks noChangeAspect="1"/>
          </p:cNvPicPr>
          <p:nvPr/>
        </p:nvPicPr>
        <p:blipFill>
          <a:blip r:embed="rId7"/>
          <a:stretch>
            <a:fillRect/>
          </a:stretch>
        </p:blipFill>
        <p:spPr>
          <a:xfrm>
            <a:off x="756920" y="1520825"/>
            <a:ext cx="3862070" cy="2957195"/>
          </a:xfrm>
          <a:prstGeom prst="rect">
            <a:avLst/>
          </a:prstGeom>
        </p:spPr>
      </p:pic>
      <p:pic>
        <p:nvPicPr>
          <p:cNvPr id="3" name="图片 2" descr="CaseTwo"/>
          <p:cNvPicPr>
            <a:picLocks noChangeAspect="1"/>
          </p:cNvPicPr>
          <p:nvPr/>
        </p:nvPicPr>
        <p:blipFill>
          <a:blip r:embed="rId8"/>
          <a:stretch>
            <a:fillRect/>
          </a:stretch>
        </p:blipFill>
        <p:spPr>
          <a:xfrm>
            <a:off x="7032625" y="1518920"/>
            <a:ext cx="3710940" cy="2840990"/>
          </a:xfrm>
          <a:prstGeom prst="rect">
            <a:avLst/>
          </a:prstGeom>
        </p:spPr>
      </p:pic>
    </p:spTree>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aseOne"/>
          <p:cNvPicPr>
            <a:picLocks noChangeAspect="1"/>
          </p:cNvPicPr>
          <p:nvPr/>
        </p:nvPicPr>
        <p:blipFill>
          <a:blip r:embed="rId1"/>
          <a:stretch>
            <a:fillRect/>
          </a:stretch>
        </p:blipFill>
        <p:spPr>
          <a:xfrm>
            <a:off x="3245485" y="1379855"/>
            <a:ext cx="6635115" cy="5080000"/>
          </a:xfrm>
          <a:prstGeom prst="rect">
            <a:avLst/>
          </a:prstGeom>
        </p:spPr>
      </p:pic>
      <p:sp>
        <p:nvSpPr>
          <p:cNvPr id="5" name="文本框 4"/>
          <p:cNvSpPr txBox="1"/>
          <p:nvPr/>
        </p:nvSpPr>
        <p:spPr>
          <a:xfrm>
            <a:off x="774761" y="1087164"/>
            <a:ext cx="8837930" cy="368300"/>
          </a:xfrm>
          <a:prstGeom prst="rect">
            <a:avLst/>
          </a:prstGeom>
          <a:noFill/>
        </p:spPr>
        <p:txBody>
          <a:bodyPr wrap="square" rtlCol="0">
            <a:spAutoFit/>
          </a:bodyPr>
          <a:lstStyle/>
          <a:p>
            <a:r>
              <a:rPr lang="zh-CN" altLang="en-US" dirty="0"/>
              <a:t>周期性边界条件，在加入</a:t>
            </a:r>
            <a:r>
              <a:rPr lang="en-US" altLang="zh-CN" dirty="0"/>
              <a:t> drag force </a:t>
            </a:r>
            <a:r>
              <a:rPr lang="zh-CN" altLang="en-US" dirty="0"/>
              <a:t>与</a:t>
            </a:r>
            <a:r>
              <a:rPr lang="en-US" altLang="zh-CN" dirty="0"/>
              <a:t> random kick </a:t>
            </a:r>
            <a:r>
              <a:rPr lang="zh-CN" altLang="en-US" dirty="0"/>
              <a:t>下趋于稳态后的速度分布</a:t>
            </a:r>
            <a:endParaRPr lang="zh-CN" altLang="en-US" dirty="0"/>
          </a:p>
        </p:txBody>
      </p:sp>
    </p:spTree>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007"/>
          <p:cNvPicPr>
            <a:picLocks noChangeAspect="1"/>
          </p:cNvPicPr>
          <p:nvPr/>
        </p:nvPicPr>
        <p:blipFill>
          <a:blip r:embed="rId1"/>
          <a:stretch>
            <a:fillRect/>
          </a:stretch>
        </p:blipFill>
        <p:spPr>
          <a:xfrm>
            <a:off x="1278384" y="2414726"/>
            <a:ext cx="4162888" cy="4162888"/>
          </a:xfrm>
          <a:prstGeom prst="rect">
            <a:avLst/>
          </a:prstGeom>
        </p:spPr>
      </p:pic>
      <p:sp>
        <p:nvSpPr>
          <p:cNvPr id="5" name="文本框 4"/>
          <p:cNvSpPr txBox="1"/>
          <p:nvPr/>
        </p:nvSpPr>
        <p:spPr>
          <a:xfrm>
            <a:off x="4573245" y="995723"/>
            <a:ext cx="1845310" cy="707886"/>
          </a:xfrm>
          <a:prstGeom prst="rect">
            <a:avLst/>
          </a:prstGeom>
          <a:noFill/>
        </p:spPr>
        <p:txBody>
          <a:bodyPr wrap="square" rtlCol="0">
            <a:spAutoFit/>
          </a:bodyPr>
          <a:lstStyle/>
          <a:p>
            <a:r>
              <a:rPr lang="zh-CN" altLang="en-US" sz="4000" dirty="0"/>
              <a:t>成   核</a:t>
            </a:r>
            <a:endParaRPr lang="zh-CN" altLang="en-US" sz="4000" dirty="0"/>
          </a:p>
        </p:txBody>
      </p:sp>
      <p:pic>
        <p:nvPicPr>
          <p:cNvPr id="3" name="图片 2"/>
          <p:cNvPicPr>
            <a:picLocks noChangeAspect="1"/>
          </p:cNvPicPr>
          <p:nvPr/>
        </p:nvPicPr>
        <p:blipFill>
          <a:blip r:embed="rId2"/>
          <a:stretch>
            <a:fillRect/>
          </a:stretch>
        </p:blipFill>
        <p:spPr>
          <a:xfrm>
            <a:off x="6418555" y="2180947"/>
            <a:ext cx="4495061" cy="4495061"/>
          </a:xfrm>
          <a:prstGeom prst="rect">
            <a:avLst/>
          </a:prstGeom>
        </p:spPr>
      </p:pic>
    </p:spTree>
  </p:cSld>
  <p:clrMapOvr>
    <a:masterClrMapping/>
  </p:clrMapOvr>
  <p:transition advClick="0"/>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commondata" val="eyJoZGlkIjoiNjZkYzkxNTk4NWM0NDA5NjFmNzBmNGI5ZjQ1MDU4NWM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Franklin Gothic Medium"/>
        <a:ea typeface="微软雅黑"/>
        <a:cs typeface=""/>
      </a:majorFont>
      <a:minorFont>
        <a:latin typeface="Franklin Gothic Book"/>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1108</Words>
  <Application>WPS 演示</Application>
  <PresentationFormat>宽屏</PresentationFormat>
  <Paragraphs>73</Paragraphs>
  <Slides>19</Slides>
  <Notes>1</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19</vt:i4>
      </vt:variant>
    </vt:vector>
  </HeadingPairs>
  <TitlesOfParts>
    <vt:vector size="34" baseType="lpstr">
      <vt:lpstr>Arial</vt:lpstr>
      <vt:lpstr>宋体</vt:lpstr>
      <vt:lpstr>Wingdings</vt:lpstr>
      <vt:lpstr>Times New Roman</vt:lpstr>
      <vt:lpstr>Cambria Math</vt:lpstr>
      <vt:lpstr>微软雅黑</vt:lpstr>
      <vt:lpstr>Franklin Gothic Book</vt:lpstr>
      <vt:lpstr>Arial Unicode MS</vt:lpstr>
      <vt:lpstr>Calibri</vt:lpstr>
      <vt:lpstr>黑体</vt:lpstr>
      <vt:lpstr>Franklin Gothic Medium</vt:lpstr>
      <vt:lpstr>华文彩云</vt:lpstr>
      <vt:lpstr>华文宋体</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1</dc:creator>
  <cp:lastModifiedBy>陈昊旸</cp:lastModifiedBy>
  <cp:revision>849</cp:revision>
  <dcterms:created xsi:type="dcterms:W3CDTF">1900-01-01T00:00:00Z</dcterms:created>
  <dcterms:modified xsi:type="dcterms:W3CDTF">2024-01-15T02:41:32Z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KSORubyTemplateID">
    <vt:lpwstr>8</vt:lpwstr>
  </property>
  <property fmtid="{D5CDD505-2E9C-101B-9397-08002B2CF9AE}" pid="4" name="ICV">
    <vt:lpwstr>E0E3187CED7F481AB72397D8A18808D1_12</vt:lpwstr>
  </property>
</Properties>
</file>